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60" r:id="rId4"/>
  </p:sldMasterIdLst>
  <p:notesMasterIdLst>
    <p:notesMasterId r:id="rId30"/>
  </p:notesMasterIdLst>
  <p:sldIdLst>
    <p:sldId id="339" r:id="rId5"/>
    <p:sldId id="384" r:id="rId6"/>
    <p:sldId id="383" r:id="rId7"/>
    <p:sldId id="403" r:id="rId8"/>
    <p:sldId id="409" r:id="rId9"/>
    <p:sldId id="410" r:id="rId10"/>
    <p:sldId id="411" r:id="rId11"/>
    <p:sldId id="412" r:id="rId12"/>
    <p:sldId id="386" r:id="rId13"/>
    <p:sldId id="387" r:id="rId14"/>
    <p:sldId id="390" r:id="rId15"/>
    <p:sldId id="408" r:id="rId16"/>
    <p:sldId id="388" r:id="rId17"/>
    <p:sldId id="389" r:id="rId18"/>
    <p:sldId id="393" r:id="rId19"/>
    <p:sldId id="392" r:id="rId20"/>
    <p:sldId id="398" r:id="rId21"/>
    <p:sldId id="394" r:id="rId22"/>
    <p:sldId id="395" r:id="rId23"/>
    <p:sldId id="396" r:id="rId24"/>
    <p:sldId id="397" r:id="rId25"/>
    <p:sldId id="413" r:id="rId26"/>
    <p:sldId id="402" r:id="rId27"/>
    <p:sldId id="399" r:id="rId28"/>
    <p:sldId id="400" r:id="rId29"/>
  </p:sldIdLst>
  <p:sldSz cx="12192000" cy="6858000"/>
  <p:notesSz cx="6858000" cy="9144000"/>
  <p:embeddedFontLst>
    <p:embeddedFont>
      <p:font typeface="Calibri" panose="020F0502020204030204" pitchFamily="34" charset="0"/>
      <p:regular r:id="rId31"/>
      <p:bold r:id="rId32"/>
      <p:italic r:id="rId33"/>
      <p:boldItalic r:id="rId34"/>
    </p:embeddedFont>
    <p:embeddedFont>
      <p:font typeface="Century Gothic" panose="020B0502020202020204" pitchFamily="34" charset="0"/>
      <p:regular r:id="rId35"/>
      <p:bold r:id="rId36"/>
      <p:italic r:id="rId37"/>
      <p:boldItalic r:id="rId38"/>
    </p:embeddedFont>
    <p:embeddedFont>
      <p:font typeface="Ubisoft Sans Bold" panose="020B0604020202020204" charset="0"/>
      <p:bold r:id="rId39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16C9639-2AD0-43CB-9750-B5D529CB4E38}">
          <p14:sldIdLst/>
        </p14:section>
        <p14:section name="O kursu" id="{6782AADC-A1F9-4081-909A-65ABEB21711C}">
          <p14:sldIdLst/>
        </p14:section>
        <p14:section name="Uvod u gamedev" id="{126E99EB-18D5-4E43-8780-16411D6D88CB}">
          <p14:sldIdLst>
            <p14:sldId id="339"/>
            <p14:sldId id="384"/>
            <p14:sldId id="383"/>
            <p14:sldId id="403"/>
            <p14:sldId id="409"/>
            <p14:sldId id="410"/>
            <p14:sldId id="411"/>
            <p14:sldId id="412"/>
            <p14:sldId id="386"/>
            <p14:sldId id="387"/>
            <p14:sldId id="390"/>
            <p14:sldId id="408"/>
            <p14:sldId id="388"/>
            <p14:sldId id="389"/>
            <p14:sldId id="393"/>
            <p14:sldId id="392"/>
            <p14:sldId id="398"/>
            <p14:sldId id="394"/>
            <p14:sldId id="395"/>
            <p14:sldId id="396"/>
            <p14:sldId id="397"/>
            <p14:sldId id="413"/>
            <p14:sldId id="402"/>
            <p14:sldId id="399"/>
            <p14:sldId id="400"/>
          </p14:sldIdLst>
        </p14:section>
        <p14:section name="Game architecture" id="{F56B363A-AFB7-4411-A727-71E5A0344499}">
          <p14:sldIdLst/>
        </p14:section>
        <p14:section name="Windows" id="{E5C66627-B1C8-4984-9F31-4A01D8910CB5}">
          <p14:sldIdLst/>
        </p14:section>
        <p14:section name="Git intro" id="{F447E999-4F3A-4B41-BF8C-3318E39B43C1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A393E"/>
    <a:srgbClr val="3633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AFE5A13-6596-BCD9-A499-EE62EEC4986B}" v="1653" dt="2020-11-21T10:43:41.897"/>
    <p1510:client id="{1ED01211-6144-E8A2-E57E-58AD823EC39C}" v="16" dt="2020-10-31T10:24:27.042"/>
    <p1510:client id="{399625BA-7274-4C43-B8A2-9104FFE5E80D}" v="112" dt="2020-10-30T20:44:58.548"/>
    <p1510:client id="{5F6BC617-6311-6612-517F-933719DB2584}" v="472" dt="2020-12-18T18:51:24.916"/>
    <p1510:client id="{63FB15B1-3048-C2F7-C75C-0BC457969356}" v="242" dt="2020-11-07T09:34:13.952"/>
    <p1510:client id="{6FDA8B7C-DCA4-1774-33EA-15B7A719D1D8}" v="6523" dt="2020-10-31T01:33:55.354"/>
    <p1510:client id="{71502E13-3353-9FB9-7AC7-8AC480C785F1}" v="393" dt="2020-11-29T12:23:20.009"/>
    <p1510:client id="{8BE14B61-F963-63BF-A850-03BE4F934145}" v="44" dt="2020-11-14T10:28:32.337"/>
    <p1510:client id="{9022736A-BFBB-03D1-0F1A-5718324A5187}" v="3589" dt="2020-11-21T01:17:54.591"/>
    <p1510:client id="{998C7AF8-1BA2-7EEA-D494-DF0B0FA04887}" v="1190" dt="2020-12-13T15:58:39.845"/>
    <p1510:client id="{A1BCAA78-4F49-BD5B-17CB-4645596D483C}" v="7" dt="2020-12-13T16:41:02.818"/>
    <p1510:client id="{C0CA3DCE-4DFF-DB16-CCFF-E79E2F099BE4}" v="1" dt="2020-10-30T15:24:57.192"/>
    <p1510:client id="{C76C2956-4F83-0B3D-BBBE-C3095213C70E}" v="7641" dt="2020-11-14T00:55:00.903"/>
    <p1510:client id="{D02A005F-6ABD-48FF-B036-DB7EC7DE4A8E}" v="194" dt="2020-02-11T13:32:30.060"/>
    <p1510:client id="{E6F94E33-55C7-FC8A-2D68-D23CC0C5D418}" v="99" dt="2020-10-30T16:26:57.221"/>
    <p1510:client id="{EA98C2C4-6E34-AD29-11CF-17DDE6234AFB}" v="3676" dt="2020-12-24T21:11:04.79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341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9.fntdata"/><Relationship Id="rId21" Type="http://schemas.openxmlformats.org/officeDocument/2006/relationships/slide" Target="slides/slide17.xml"/><Relationship Id="rId34" Type="http://schemas.openxmlformats.org/officeDocument/2006/relationships/font" Target="fonts/font4.fntdata"/><Relationship Id="rId42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font" Target="fonts/font6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1.fntdata"/><Relationship Id="rId44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3.fntdata"/><Relationship Id="rId38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4D4EFA-7BF0-4A92-9EC6-1517F340A5D6}" type="datetimeFigureOut">
              <a:rPr lang="en-US" smtClean="0"/>
              <a:t>26-Dec-20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3BA42D-EB52-4964-845A-2C50488A11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7462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F3BA42D-EB52-4964-845A-2C50488A114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395461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r-Latn-RS"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Y</a:t>
            </a:r>
            <a:r>
              <a:rPr lang="en-US" sz="1200" b="0" i="0" u="none" strike="noStrike" kern="1200" baseline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ou</a:t>
            </a:r>
            <a:r>
              <a:rPr lang="en-US"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should have a working knowledge</a:t>
            </a:r>
          </a:p>
          <a:p>
            <a:r>
              <a:rPr lang="en-US"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 basic object-oriented programming concepts and at least some experience</a:t>
            </a:r>
          </a:p>
          <a:p>
            <a:r>
              <a:rPr lang="en-US"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programming in C++.</a:t>
            </a:r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3BA42D-EB52-4964-845A-2C50488A114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3450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r-Latn-RS"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Y</a:t>
            </a:r>
            <a:r>
              <a:rPr lang="en-US" sz="1200" b="0" i="0" u="none" strike="noStrike" kern="1200" baseline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ou</a:t>
            </a:r>
            <a:r>
              <a:rPr lang="en-US"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should have a working knowledge</a:t>
            </a:r>
          </a:p>
          <a:p>
            <a:r>
              <a:rPr lang="en-US"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 basic object-oriented programming concepts and at least some experience</a:t>
            </a:r>
          </a:p>
          <a:p>
            <a:r>
              <a:rPr lang="en-US"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programming in C++.</a:t>
            </a:r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3BA42D-EB52-4964-845A-2C50488A114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8190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r-Latn-RS"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Y</a:t>
            </a:r>
            <a:r>
              <a:rPr lang="en-US" sz="1200" b="0" i="0" u="none" strike="noStrike" kern="1200" baseline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ou</a:t>
            </a:r>
            <a:r>
              <a:rPr lang="en-US"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should have a working knowledge</a:t>
            </a:r>
          </a:p>
          <a:p>
            <a:r>
              <a:rPr lang="en-US"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 basic object-oriented programming concepts and at least some experience</a:t>
            </a:r>
          </a:p>
          <a:p>
            <a:r>
              <a:rPr lang="en-US"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programming in C++.</a:t>
            </a:r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3BA42D-EB52-4964-845A-2C50488A114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8971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r-Latn-RS"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Y</a:t>
            </a:r>
            <a:r>
              <a:rPr lang="en-US" sz="1200" b="0" i="0" u="none" strike="noStrike" kern="1200" baseline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ou</a:t>
            </a:r>
            <a:r>
              <a:rPr lang="en-US"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should have a working knowledge</a:t>
            </a:r>
          </a:p>
          <a:p>
            <a:r>
              <a:rPr lang="en-US"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 basic object-oriented programming concepts and at least some experience</a:t>
            </a:r>
          </a:p>
          <a:p>
            <a:r>
              <a:rPr lang="en-US"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programming in C++.</a:t>
            </a:r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3BA42D-EB52-4964-845A-2C50488A114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4728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r-Latn-R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Y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ou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should have a working knowledge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 basic object-oriented programming concepts and at least some experience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programming in C++.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3BA42D-EB52-4964-845A-2C50488A114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2254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r-Latn-RS"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Y</a:t>
            </a:r>
            <a:r>
              <a:rPr lang="en-US" sz="1200" b="0" i="0" u="none" strike="noStrike" kern="1200" baseline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ou</a:t>
            </a:r>
            <a:r>
              <a:rPr lang="en-US"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should have a working knowledge</a:t>
            </a:r>
          </a:p>
          <a:p>
            <a:r>
              <a:rPr lang="en-US"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 basic object-oriented programming concepts and at least some experience</a:t>
            </a:r>
          </a:p>
          <a:p>
            <a:r>
              <a:rPr lang="en-US"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programming in C++.</a:t>
            </a:r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3BA42D-EB52-4964-845A-2C50488A114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1404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r-Latn-RS"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Y</a:t>
            </a:r>
            <a:r>
              <a:rPr lang="en-US" sz="1200" b="0" i="0" u="none" strike="noStrike" kern="1200" baseline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ou</a:t>
            </a:r>
            <a:r>
              <a:rPr lang="en-US"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should have a working knowledge</a:t>
            </a:r>
          </a:p>
          <a:p>
            <a:r>
              <a:rPr lang="en-US"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 basic object-oriented programming concepts and at least some experience</a:t>
            </a:r>
          </a:p>
          <a:p>
            <a:r>
              <a:rPr lang="en-US"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programming in C++.</a:t>
            </a:r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3BA42D-EB52-4964-845A-2C50488A114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7347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r-Latn-RS"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Y</a:t>
            </a:r>
            <a:r>
              <a:rPr lang="en-US" sz="1200" b="0" i="0" u="none" strike="noStrike" kern="1200" baseline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ou</a:t>
            </a:r>
            <a:r>
              <a:rPr lang="en-US"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should have a working knowledge</a:t>
            </a:r>
          </a:p>
          <a:p>
            <a:r>
              <a:rPr lang="en-US"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 basic object-oriented programming concepts and at least some experience</a:t>
            </a:r>
          </a:p>
          <a:p>
            <a:r>
              <a:rPr lang="en-US"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programming in C++.</a:t>
            </a:r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3BA42D-EB52-4964-845A-2C50488A114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9879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r-Latn-RS"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Y</a:t>
            </a:r>
            <a:r>
              <a:rPr lang="en-US" sz="1200" b="0" i="0" u="none" strike="noStrike" kern="1200" baseline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ou</a:t>
            </a:r>
            <a:r>
              <a:rPr lang="en-US"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should have a working knowledge</a:t>
            </a:r>
          </a:p>
          <a:p>
            <a:r>
              <a:rPr lang="en-US"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 basic object-oriented programming concepts and at least some experience</a:t>
            </a:r>
          </a:p>
          <a:p>
            <a:r>
              <a:rPr lang="en-US"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programming in C++.</a:t>
            </a:r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3BA42D-EB52-4964-845A-2C50488A114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37093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r-Latn-RS"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Y</a:t>
            </a:r>
            <a:r>
              <a:rPr lang="en-US" sz="1200" b="0" i="0" u="none" strike="noStrike" kern="1200" baseline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ou</a:t>
            </a:r>
            <a:r>
              <a:rPr lang="en-US"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should have a working knowledge</a:t>
            </a:r>
          </a:p>
          <a:p>
            <a:r>
              <a:rPr lang="en-US"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 basic object-oriented programming concepts and at least some experience</a:t>
            </a:r>
          </a:p>
          <a:p>
            <a:r>
              <a:rPr lang="en-US"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programming in C++.</a:t>
            </a:r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3BA42D-EB52-4964-845A-2C50488A114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1431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r-Latn-R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Y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ou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should have a working knowledge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 basic object-oriented programming concepts and at least some experience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programming in C++.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3BA42D-EB52-4964-845A-2C50488A114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45122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r-Latn-RS"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Y</a:t>
            </a:r>
            <a:r>
              <a:rPr lang="en-US" sz="1200" b="0" i="0" u="none" strike="noStrike" kern="1200" baseline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ou</a:t>
            </a:r>
            <a:r>
              <a:rPr lang="en-US"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should have a working knowledge</a:t>
            </a:r>
          </a:p>
          <a:p>
            <a:r>
              <a:rPr lang="en-US"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 basic object-oriented programming concepts and at least some experience</a:t>
            </a:r>
          </a:p>
          <a:p>
            <a:r>
              <a:rPr lang="en-US"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programming in C++.</a:t>
            </a:r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3BA42D-EB52-4964-845A-2C50488A114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47740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r-Latn-RS"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Y</a:t>
            </a:r>
            <a:r>
              <a:rPr lang="en-US" sz="1200" b="0" i="0" u="none" strike="noStrike" kern="1200" baseline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ou</a:t>
            </a:r>
            <a:r>
              <a:rPr lang="en-US"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should have a working knowledge</a:t>
            </a:r>
          </a:p>
          <a:p>
            <a:r>
              <a:rPr lang="en-US"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 basic object-oriented programming concepts and at least some experience</a:t>
            </a:r>
          </a:p>
          <a:p>
            <a:r>
              <a:rPr lang="en-US"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programming in C++.</a:t>
            </a:r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3BA42D-EB52-4964-845A-2C50488A114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42200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r-Latn-RS"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Y</a:t>
            </a:r>
            <a:r>
              <a:rPr lang="en-US" sz="1200" b="0" i="0" u="none" strike="noStrike" kern="1200" baseline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ou</a:t>
            </a:r>
            <a:r>
              <a:rPr lang="en-US"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should have a working knowledge</a:t>
            </a:r>
          </a:p>
          <a:p>
            <a:r>
              <a:rPr lang="en-US"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 basic object-oriented programming concepts and at least some experience</a:t>
            </a:r>
          </a:p>
          <a:p>
            <a:r>
              <a:rPr lang="en-US"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programming in C++.</a:t>
            </a:r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3BA42D-EB52-4964-845A-2C50488A114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89456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r-Latn-RS"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Y</a:t>
            </a:r>
            <a:r>
              <a:rPr lang="en-US" sz="1200" b="0" i="0" u="none" strike="noStrike" kern="1200" baseline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ou</a:t>
            </a:r>
            <a:r>
              <a:rPr lang="en-US"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should have a working knowledge</a:t>
            </a:r>
          </a:p>
          <a:p>
            <a:r>
              <a:rPr lang="en-US"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 basic object-oriented programming concepts and at least some experience</a:t>
            </a:r>
          </a:p>
          <a:p>
            <a:r>
              <a:rPr lang="en-US"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programming in C++.</a:t>
            </a:r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3BA42D-EB52-4964-845A-2C50488A114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29206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r-Latn-RS"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Y</a:t>
            </a:r>
            <a:r>
              <a:rPr lang="en-US" sz="1200" b="0" i="0" u="none" strike="noStrike" kern="1200" baseline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ou</a:t>
            </a:r>
            <a:r>
              <a:rPr lang="en-US"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should have a working knowledge</a:t>
            </a:r>
          </a:p>
          <a:p>
            <a:r>
              <a:rPr lang="en-US"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 basic object-oriented programming concepts and at least some experience</a:t>
            </a:r>
          </a:p>
          <a:p>
            <a:r>
              <a:rPr lang="en-US"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programming in C++.</a:t>
            </a:r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3BA42D-EB52-4964-845A-2C50488A114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7284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r-Latn-RS"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Y</a:t>
            </a:r>
            <a:r>
              <a:rPr lang="en-US" sz="1200" b="0" i="0" u="none" strike="noStrike" kern="1200" baseline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ou</a:t>
            </a:r>
            <a:r>
              <a:rPr lang="en-US"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should have a working knowledge</a:t>
            </a:r>
          </a:p>
          <a:p>
            <a:r>
              <a:rPr lang="en-US"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 basic object-oriented programming concepts and at least some experience</a:t>
            </a:r>
          </a:p>
          <a:p>
            <a:r>
              <a:rPr lang="en-US"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programming in C++.</a:t>
            </a:r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3BA42D-EB52-4964-845A-2C50488A114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4256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r-Latn-RS"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Y</a:t>
            </a:r>
            <a:r>
              <a:rPr lang="en-US" sz="1200" b="0" i="0" u="none" strike="noStrike" kern="1200" baseline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ou</a:t>
            </a:r>
            <a:r>
              <a:rPr lang="en-US"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should have a working knowledge</a:t>
            </a:r>
          </a:p>
          <a:p>
            <a:r>
              <a:rPr lang="en-US"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 basic object-oriented programming concepts and at least some experience</a:t>
            </a:r>
          </a:p>
          <a:p>
            <a:r>
              <a:rPr lang="en-US"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programming in C++.</a:t>
            </a:r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3BA42D-EB52-4964-845A-2C50488A114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3803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r-Latn-RS"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Y</a:t>
            </a:r>
            <a:r>
              <a:rPr lang="en-US" sz="1200" b="0" i="0" u="none" strike="noStrike" kern="1200" baseline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ou</a:t>
            </a:r>
            <a:r>
              <a:rPr lang="en-US"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should have a working knowledge</a:t>
            </a:r>
          </a:p>
          <a:p>
            <a:r>
              <a:rPr lang="en-US"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 basic object-oriented programming concepts and at least some experience</a:t>
            </a:r>
          </a:p>
          <a:p>
            <a:r>
              <a:rPr lang="en-US"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programming in C++.</a:t>
            </a:r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3BA42D-EB52-4964-845A-2C50488A114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4915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r-Latn-RS"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Y</a:t>
            </a:r>
            <a:r>
              <a:rPr lang="en-US" sz="1200" b="0" i="0" u="none" strike="noStrike" kern="1200" baseline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ou</a:t>
            </a:r>
            <a:r>
              <a:rPr lang="en-US"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should have a working knowledge</a:t>
            </a:r>
          </a:p>
          <a:p>
            <a:r>
              <a:rPr lang="en-US"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 basic object-oriented programming concepts and at least some experience</a:t>
            </a:r>
          </a:p>
          <a:p>
            <a:r>
              <a:rPr lang="en-US"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programming in C++.</a:t>
            </a:r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3BA42D-EB52-4964-845A-2C50488A114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2984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r-Latn-RS"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Y</a:t>
            </a:r>
            <a:r>
              <a:rPr lang="en-US" sz="1200" b="0" i="0" u="none" strike="noStrike" kern="1200" baseline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ou</a:t>
            </a:r>
            <a:r>
              <a:rPr lang="en-US"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should have a working knowledge</a:t>
            </a:r>
          </a:p>
          <a:p>
            <a:r>
              <a:rPr lang="en-US"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 basic object-oriented programming concepts and at least some experience</a:t>
            </a:r>
          </a:p>
          <a:p>
            <a:r>
              <a:rPr lang="en-US"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programming in C++.</a:t>
            </a:r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3BA42D-EB52-4964-845A-2C50488A114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25653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r-Latn-RS"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Y</a:t>
            </a:r>
            <a:r>
              <a:rPr lang="en-US" sz="1200" b="0" i="0" u="none" strike="noStrike" kern="1200" baseline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ou</a:t>
            </a:r>
            <a:r>
              <a:rPr lang="en-US"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should have a working knowledge</a:t>
            </a:r>
          </a:p>
          <a:p>
            <a:r>
              <a:rPr lang="en-US"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 basic object-oriented programming concepts and at least some experience</a:t>
            </a:r>
          </a:p>
          <a:p>
            <a:r>
              <a:rPr lang="en-US"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programming in C++.</a:t>
            </a:r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3BA42D-EB52-4964-845A-2C50488A114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8486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r-Latn-RS"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Y</a:t>
            </a:r>
            <a:r>
              <a:rPr lang="en-US" sz="1200" b="0" i="0" u="none" strike="noStrike" kern="1200" baseline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ou</a:t>
            </a:r>
            <a:r>
              <a:rPr lang="en-US"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should have a working knowledge</a:t>
            </a:r>
          </a:p>
          <a:p>
            <a:r>
              <a:rPr lang="en-US"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 basic object-oriented programming concepts and at least some experience</a:t>
            </a:r>
          </a:p>
          <a:p>
            <a:r>
              <a:rPr lang="en-US"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programming in C++.</a:t>
            </a:r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3BA42D-EB52-4964-845A-2C50488A114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1428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26-Dec-20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7190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26-Dec-20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2457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26-Dec-20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5743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26-Dec-20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53305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26-Dec-20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69681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accent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26-Dec-20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95675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solidFill>
                  <a:schemeClr val="tx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26-Dec-20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37315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26-Dec-20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77816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26-Dec-20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893311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Image"/>
          <p:cNvSpPr>
            <a:spLocks noGrp="1"/>
          </p:cNvSpPr>
          <p:nvPr>
            <p:ph type="pic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lIns="34290" tIns="17145" rIns="34290" bIns="17145" anchor="t">
            <a:noAutofit/>
          </a:bodyPr>
          <a:lstStyle/>
          <a:p>
            <a:endParaRPr/>
          </a:p>
        </p:txBody>
      </p:sp>
      <p:sp>
        <p:nvSpPr>
          <p:cNvPr id="129" name="Title Text"/>
          <p:cNvSpPr txBox="1">
            <a:spLocks noGrp="1"/>
          </p:cNvSpPr>
          <p:nvPr>
            <p:ph type="title"/>
          </p:nvPr>
        </p:nvSpPr>
        <p:spPr>
          <a:xfrm>
            <a:off x="251573" y="2677480"/>
            <a:ext cx="11688857" cy="1143000"/>
          </a:xfrm>
          <a:prstGeom prst="rect">
            <a:avLst/>
          </a:prstGeom>
        </p:spPr>
        <p:txBody>
          <a:bodyPr anchor="t"/>
          <a:lstStyle>
            <a:lvl1pPr algn="ctr">
              <a:lnSpc>
                <a:spcPct val="90000"/>
              </a:lnSpc>
              <a:defRPr sz="6000"/>
            </a:lvl1pPr>
          </a:lstStyle>
          <a:p>
            <a:r>
              <a:t>Title Text</a:t>
            </a:r>
          </a:p>
        </p:txBody>
      </p:sp>
      <p:pic>
        <p:nvPicPr>
          <p:cNvPr id="130" name="Ubisoft+Horizontal+Logo+WHITE.png" descr="Ubisoft+Horizontal+Logo+WHITE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154418" y="626432"/>
            <a:ext cx="1883135" cy="607429"/>
          </a:xfrm>
          <a:prstGeom prst="rect">
            <a:avLst/>
          </a:prstGeom>
          <a:ln w="12700">
            <a:miter lim="400000"/>
          </a:ln>
        </p:spPr>
      </p:pic>
      <p:sp>
        <p:nvSpPr>
          <p:cNvPr id="131" name="Ubisoft.com 2.0 + Community Platform"/>
          <p:cNvSpPr txBox="1">
            <a:spLocks noGrp="1"/>
          </p:cNvSpPr>
          <p:nvPr>
            <p:ph type="body" sz="quarter" idx="14"/>
          </p:nvPr>
        </p:nvSpPr>
        <p:spPr>
          <a:xfrm>
            <a:off x="3960768" y="6040886"/>
            <a:ext cx="4270464" cy="322204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867">
                <a:solidFill>
                  <a:srgbClr val="FFFFFF"/>
                </a:solidFill>
                <a:latin typeface="+mn-lt"/>
                <a:ea typeface="+mn-ea"/>
                <a:cs typeface="+mn-cs"/>
                <a:sym typeface="Open Sans"/>
              </a:defRPr>
            </a:lvl1pPr>
          </a:lstStyle>
          <a:p>
            <a:r>
              <a:t>Ubisoft.com 2.0 + Community Platform</a:t>
            </a:r>
          </a:p>
        </p:txBody>
      </p:sp>
      <p:sp>
        <p:nvSpPr>
          <p:cNvPr id="13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807081" y="6524147"/>
            <a:ext cx="153888" cy="153888"/>
          </a:xfrm>
          <a:prstGeom prst="rect">
            <a:avLst/>
          </a:prstGeom>
        </p:spPr>
        <p:txBody>
          <a:bodyPr anchor="ctr"/>
          <a:lstStyle>
            <a:lvl1pPr>
              <a:defRPr sz="667" b="0">
                <a:solidFill>
                  <a:srgbClr val="FFFFFF"/>
                </a:solidFill>
                <a:latin typeface="Ubisoft Sans Bold"/>
                <a:ea typeface="Roboto"/>
                <a:cs typeface="Ubisoft Sans Bold"/>
                <a:sym typeface="Roboto"/>
              </a:defRPr>
            </a:lvl1pPr>
          </a:lstStyle>
          <a:p>
            <a:fld id="{86CB4B4D-7CA3-9044-876B-883B54F8677D}" type="slidenum">
              <a:rPr lang="uk-UA" smtClean="0"/>
              <a:pPr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21555223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26-Dec-20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8879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26-Dec-20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1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26-Dec-20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2291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26-Dec-20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308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26-Dec-20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2309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26-Dec-20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514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26-Dec-20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1755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26-Dec-20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8724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</a:t>
            </a:r>
          </a:p>
          <a:p>
            <a:pPr lvl="6"/>
            <a:r>
              <a:rPr lang="en-US"/>
              <a:t>Seven</a:t>
            </a:r>
          </a:p>
          <a:p>
            <a:pPr lvl="7"/>
            <a:r>
              <a:rPr lang="en-US"/>
              <a:t>Eight</a:t>
            </a:r>
          </a:p>
          <a:p>
            <a:pPr lvl="8"/>
            <a:r>
              <a:rPr lang="en-US"/>
              <a:t>nine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26-Dec-20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6792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1" r:id="rId1"/>
    <p:sldLayoutId id="2147483762" r:id="rId2"/>
    <p:sldLayoutId id="2147483763" r:id="rId3"/>
    <p:sldLayoutId id="2147483764" r:id="rId4"/>
    <p:sldLayoutId id="2147483765" r:id="rId5"/>
    <p:sldLayoutId id="2147483766" r:id="rId6"/>
    <p:sldLayoutId id="2147483767" r:id="rId7"/>
    <p:sldLayoutId id="2147483768" r:id="rId8"/>
    <p:sldLayoutId id="2147483769" r:id="rId9"/>
    <p:sldLayoutId id="2147483770" r:id="rId10"/>
    <p:sldLayoutId id="2147483771" r:id="rId11"/>
    <p:sldLayoutId id="2147483772" r:id="rId12"/>
    <p:sldLayoutId id="2147483773" r:id="rId13"/>
    <p:sldLayoutId id="2147483774" r:id="rId14"/>
    <p:sldLayoutId id="2147483775" r:id="rId15"/>
    <p:sldLayoutId id="2147483776" r:id="rId16"/>
    <p:sldLayoutId id="2147483777" r:id="rId17"/>
    <p:sldLayoutId id="2147483778" r:id="rId18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solidFill>
            <a:schemeClr val="accent1"/>
          </a:soli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20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8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6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4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4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ithub.com/UbiBelETF/dagger/tree/team/jovanovici/main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7C4802-CB4C-4479-9414-D6081527F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7625" y="963507"/>
            <a:ext cx="6849344" cy="4995027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r"/>
            <a:br>
              <a:rPr lang="en-US" sz="5200" dirty="0">
                <a:latin typeface="Calibri"/>
                <a:cs typeface="Calibri"/>
              </a:rPr>
            </a:br>
            <a:br>
              <a:rPr lang="en-US" sz="5200" dirty="0">
                <a:latin typeface="Calibri"/>
                <a:cs typeface="Calibri"/>
              </a:rPr>
            </a:br>
            <a:br>
              <a:rPr lang="en-US" sz="5200" u="sng" dirty="0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Calibri"/>
                <a:cs typeface="Calibri"/>
              </a:rPr>
            </a:br>
            <a:br>
              <a:rPr lang="en-US" sz="5200" u="sng" dirty="0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Calibri"/>
                <a:cs typeface="Calibri"/>
              </a:rPr>
            </a:br>
            <a:br>
              <a:rPr lang="en-US" sz="5200" u="sng" dirty="0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Calibri"/>
                <a:cs typeface="Calibri"/>
              </a:rPr>
            </a:br>
            <a:br>
              <a:rPr lang="en-US" sz="5200" u="sng" dirty="0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Calibri"/>
                <a:cs typeface="Calibri"/>
              </a:rPr>
            </a:br>
            <a:r>
              <a:rPr lang="en-US" sz="4400" dirty="0">
                <a:latin typeface="Calibri"/>
                <a:cs typeface="Calibri"/>
              </a:rPr>
              <a:t>by </a:t>
            </a:r>
            <a:r>
              <a:rPr lang="en-US" sz="4400" dirty="0" err="1">
                <a:latin typeface="Calibri"/>
                <a:cs typeface="Calibri"/>
              </a:rPr>
              <a:t>Jovanovi</a:t>
            </a:r>
            <a:r>
              <a:rPr lang="sr-Latn-RS" sz="4400" dirty="0">
                <a:latin typeface="Calibri"/>
                <a:cs typeface="Calibri"/>
              </a:rPr>
              <a:t>ć</a:t>
            </a:r>
            <a:r>
              <a:rPr lang="en-US" sz="4400" dirty="0" err="1">
                <a:latin typeface="Calibri"/>
                <a:cs typeface="Calibri"/>
              </a:rPr>
              <a:t>i</a:t>
            </a:r>
            <a:endParaRPr lang="en-US" sz="4400" dirty="0">
              <a:effectLst>
                <a:glow rad="38100">
                  <a:prstClr val="black">
                    <a:lumMod val="65000"/>
                    <a:lumOff val="35000"/>
                    <a:alpha val="40000"/>
                  </a:prstClr>
                </a:glow>
                <a:outerShdw blurRad="28575" dist="38100" dir="14040000" algn="tl" rotWithShape="0">
                  <a:srgbClr val="000000">
                    <a:alpha val="25000"/>
                  </a:srgbClr>
                </a:outerShdw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F57B69-C798-457E-84EE-051AFE48A5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9219" y="1988622"/>
            <a:ext cx="5953562" cy="2880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8882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7C4802-CB4C-4479-9414-D6081527F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/>
              </a:rPr>
              <a:t>Game features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F1A8F3-0DC7-42A6-86DC-EE5C56EBA9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3600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Calibri"/>
                <a:cs typeface="Calibri"/>
              </a:rPr>
              <a:t>Camera system: </a:t>
            </a:r>
          </a:p>
          <a:p>
            <a:pPr marL="0" indent="0">
              <a:buNone/>
            </a:pPr>
            <a:r>
              <a:rPr lang="en-US" sz="3600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Calibri"/>
                <a:cs typeface="Calibri"/>
              </a:rPr>
              <a:t>	This system follow locations of both tanks </a:t>
            </a:r>
          </a:p>
          <a:p>
            <a:pPr marL="0" indent="0">
              <a:buNone/>
            </a:pPr>
            <a:r>
              <a:rPr lang="en-US" sz="3600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Calibri"/>
                <a:cs typeface="Calibri"/>
              </a:rPr>
              <a:t>	and keeps them in cameras range.</a:t>
            </a:r>
          </a:p>
          <a:p>
            <a:pPr marL="0" indent="0">
              <a:buNone/>
            </a:pPr>
            <a:r>
              <a:rPr lang="en-US" sz="3600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Calibri"/>
                <a:cs typeface="Calibri"/>
              </a:rPr>
              <a:t>	It zooms in and out as needed.</a:t>
            </a:r>
          </a:p>
          <a:p>
            <a:pPr lvl="1"/>
            <a:r>
              <a:rPr lang="en-US" sz="3200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Calibri"/>
                <a:ea typeface="+mn-lt"/>
                <a:cs typeface="Calibri"/>
              </a:rPr>
              <a:t>Implemented by </a:t>
            </a:r>
            <a:r>
              <a:rPr lang="en-US" sz="3200" b="1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Calibri"/>
                <a:ea typeface="+mn-lt"/>
                <a:cs typeface="Calibri"/>
              </a:rPr>
              <a:t>Aleksa</a:t>
            </a:r>
            <a:endParaRPr lang="en-US" sz="3200" dirty="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70150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7C4802-CB4C-4479-9414-D6081527F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/>
              </a:rPr>
              <a:t>Game features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F1A8F3-0DC7-42A6-86DC-EE5C56EBA9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Calibri"/>
                <a:cs typeface="Calibri"/>
              </a:rPr>
              <a:t>Custom collisions:</a:t>
            </a:r>
          </a:p>
          <a:p>
            <a:pPr marL="0" indent="0">
              <a:buNone/>
            </a:pPr>
            <a:r>
              <a:rPr lang="en-US" sz="3600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Calibri"/>
                <a:cs typeface="Calibri"/>
              </a:rPr>
              <a:t>	Objects react differently to collisions with 	different objects</a:t>
            </a:r>
          </a:p>
          <a:p>
            <a:pPr lvl="1"/>
            <a:r>
              <a:rPr lang="en-US" sz="3200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Calibri"/>
                <a:ea typeface="+mn-lt"/>
                <a:cs typeface="Calibri"/>
              </a:rPr>
              <a:t>Implemented by the </a:t>
            </a:r>
            <a:r>
              <a:rPr lang="en-US" sz="3200" b="1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Calibri"/>
                <a:ea typeface="+mn-lt"/>
                <a:cs typeface="Calibri"/>
              </a:rPr>
              <a:t>whole team</a:t>
            </a:r>
            <a:endParaRPr lang="en-US" sz="1600" b="1" dirty="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951185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7C4802-CB4C-4479-9414-D6081527F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/>
              </a:rPr>
              <a:t>Game features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F1A8F3-0DC7-42A6-86DC-EE5C56EBA9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sz="3600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Calibri"/>
                <a:cs typeface="Calibri"/>
              </a:rPr>
              <a:t>Collectible system: </a:t>
            </a:r>
          </a:p>
          <a:p>
            <a:pPr marL="0" indent="0">
              <a:buNone/>
            </a:pPr>
            <a:r>
              <a:rPr lang="en-US" sz="3600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Calibri"/>
                <a:cs typeface="Calibri"/>
              </a:rPr>
              <a:t>	Coins and power ups spawn randomly on the map</a:t>
            </a:r>
          </a:p>
          <a:p>
            <a:pPr marL="0" indent="0">
              <a:buNone/>
            </a:pPr>
            <a:r>
              <a:rPr lang="en-US" sz="3600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Calibri"/>
                <a:cs typeface="Calibri"/>
              </a:rPr>
              <a:t>	Power ups have different effects on the tanks</a:t>
            </a:r>
          </a:p>
          <a:p>
            <a:pPr marL="0" indent="0">
              <a:buNone/>
            </a:pPr>
            <a:r>
              <a:rPr lang="en-US" sz="3600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Calibri"/>
                <a:cs typeface="Calibri"/>
              </a:rPr>
              <a:t>	based on the power up type</a:t>
            </a:r>
          </a:p>
          <a:p>
            <a:pPr marL="0" indent="0">
              <a:buNone/>
            </a:pPr>
            <a:r>
              <a:rPr lang="en-US" sz="3600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Calibri"/>
                <a:cs typeface="Calibri"/>
              </a:rPr>
              <a:t>	Coins are used to upgrade the tank</a:t>
            </a:r>
          </a:p>
          <a:p>
            <a:pPr lvl="1"/>
            <a:r>
              <a:rPr lang="en-US" sz="3200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Calibri"/>
                <a:ea typeface="+mn-lt"/>
                <a:cs typeface="Calibri"/>
              </a:rPr>
              <a:t>Implemented by </a:t>
            </a:r>
            <a:r>
              <a:rPr lang="en-US" sz="3200" b="1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Calibri"/>
                <a:ea typeface="+mn-lt"/>
                <a:cs typeface="Calibri"/>
              </a:rPr>
              <a:t>Aleksa</a:t>
            </a:r>
            <a:endParaRPr lang="en-US" sz="1600" dirty="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802648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7C4802-CB4C-4479-9414-D6081527F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/>
              </a:rPr>
              <a:t>Game features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F1A8F3-0DC7-42A6-86DC-EE5C56EBA9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3600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Calibri"/>
                <a:cs typeface="Calibri"/>
              </a:rPr>
              <a:t>Demo level: </a:t>
            </a:r>
          </a:p>
          <a:p>
            <a:pPr marL="0" indent="0">
              <a:buNone/>
            </a:pPr>
            <a:r>
              <a:rPr lang="en-US" sz="3600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Calibri"/>
                <a:cs typeface="Calibri"/>
              </a:rPr>
              <a:t>	game take place in small town filled with trees and 	buildings which makes it a good battleground</a:t>
            </a:r>
          </a:p>
          <a:p>
            <a:pPr marL="0" indent="0">
              <a:buNone/>
            </a:pPr>
            <a:r>
              <a:rPr lang="en-US" sz="3600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Calibri"/>
                <a:cs typeface="Calibri"/>
              </a:rPr>
              <a:t>	It is implemented using </a:t>
            </a:r>
            <a:r>
              <a:rPr lang="en-US" sz="3600" dirty="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Calibri"/>
                <a:cs typeface="Calibri"/>
              </a:rPr>
              <a:t>tilemaps</a:t>
            </a:r>
            <a:endParaRPr lang="en-US" sz="3600" dirty="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latin typeface="Calibri"/>
              <a:cs typeface="Calibri"/>
            </a:endParaRPr>
          </a:p>
          <a:p>
            <a:pPr lvl="1"/>
            <a:r>
              <a:rPr lang="en-US" sz="3200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Calibri"/>
                <a:ea typeface="+mn-lt"/>
                <a:cs typeface="Calibri"/>
              </a:rPr>
              <a:t>Implemented by </a:t>
            </a:r>
            <a:r>
              <a:rPr lang="en-US" sz="3200" b="1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Calibri"/>
                <a:ea typeface="+mn-lt"/>
                <a:cs typeface="Calibri"/>
              </a:rPr>
              <a:t>Uros, </a:t>
            </a:r>
            <a:r>
              <a:rPr lang="en-US" sz="3200" b="1" dirty="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Calibri"/>
                <a:ea typeface="+mn-lt"/>
                <a:cs typeface="Calibri"/>
              </a:rPr>
              <a:t>Svetozar</a:t>
            </a:r>
            <a:endParaRPr lang="en-US" sz="1600" dirty="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707828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7C4802-CB4C-4479-9414-D6081527F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/>
              </a:rPr>
              <a:t>Game features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F1A8F3-0DC7-42A6-86DC-EE5C56EBA9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Calibri"/>
                <a:cs typeface="Calibri"/>
              </a:rPr>
              <a:t>End mechanics: </a:t>
            </a:r>
          </a:p>
          <a:p>
            <a:pPr marL="0" indent="0">
              <a:buNone/>
            </a:pPr>
            <a:r>
              <a:rPr lang="en-US" sz="3600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Calibri"/>
                <a:cs typeface="Calibri"/>
              </a:rPr>
              <a:t>	</a:t>
            </a:r>
            <a:r>
              <a:rPr lang="en-US" sz="3600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game is finished when one of the players runs out 	of lives and health</a:t>
            </a:r>
          </a:p>
          <a:p>
            <a:pPr lvl="1"/>
            <a:r>
              <a:rPr lang="en-US" sz="3400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en-US" sz="3000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Calibri"/>
                <a:ea typeface="+mn-lt"/>
                <a:cs typeface="Calibri"/>
              </a:rPr>
              <a:t>Implemented by </a:t>
            </a:r>
            <a:r>
              <a:rPr lang="en-US" sz="3000" b="1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Calibri"/>
                <a:ea typeface="+mn-lt"/>
                <a:cs typeface="Calibri"/>
              </a:rPr>
              <a:t>Aleksa</a:t>
            </a:r>
            <a:endParaRPr lang="en-US" sz="1400" dirty="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161371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BECC977-4B23-4824-989E-18B5496EEB33}"/>
              </a:ext>
            </a:extLst>
          </p:cNvPr>
          <p:cNvSpPr/>
          <p:nvPr/>
        </p:nvSpPr>
        <p:spPr>
          <a:xfrm>
            <a:off x="322791" y="3359728"/>
            <a:ext cx="1168977" cy="69273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8C02952-81F1-4C94-9F68-ECB6CEB48506}"/>
              </a:ext>
            </a:extLst>
          </p:cNvPr>
          <p:cNvSpPr/>
          <p:nvPr/>
        </p:nvSpPr>
        <p:spPr>
          <a:xfrm>
            <a:off x="1621654" y="3359727"/>
            <a:ext cx="1168977" cy="69273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ADEC7C5-FC1C-4198-A96A-99DA8F7FB4B0}"/>
              </a:ext>
            </a:extLst>
          </p:cNvPr>
          <p:cNvSpPr/>
          <p:nvPr/>
        </p:nvSpPr>
        <p:spPr>
          <a:xfrm>
            <a:off x="2920519" y="3359728"/>
            <a:ext cx="1168977" cy="692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EB94CC0-69CA-48C9-BCEC-EE81D0363582}"/>
              </a:ext>
            </a:extLst>
          </p:cNvPr>
          <p:cNvSpPr/>
          <p:nvPr/>
        </p:nvSpPr>
        <p:spPr>
          <a:xfrm>
            <a:off x="4219382" y="3359727"/>
            <a:ext cx="1168977" cy="692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ECCF796-A4BB-404A-86ED-5F53AC89DA23}"/>
              </a:ext>
            </a:extLst>
          </p:cNvPr>
          <p:cNvSpPr/>
          <p:nvPr/>
        </p:nvSpPr>
        <p:spPr>
          <a:xfrm>
            <a:off x="5518245" y="3359728"/>
            <a:ext cx="1168977" cy="692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00F3A31-6E46-4595-B4EB-615A468FF904}"/>
              </a:ext>
            </a:extLst>
          </p:cNvPr>
          <p:cNvSpPr/>
          <p:nvPr/>
        </p:nvSpPr>
        <p:spPr>
          <a:xfrm>
            <a:off x="6808449" y="3359727"/>
            <a:ext cx="1168977" cy="692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694752A-C6C2-43D1-B3DF-C15E1CD7F365}"/>
              </a:ext>
            </a:extLst>
          </p:cNvPr>
          <p:cNvSpPr/>
          <p:nvPr/>
        </p:nvSpPr>
        <p:spPr>
          <a:xfrm>
            <a:off x="8107314" y="3359728"/>
            <a:ext cx="1168977" cy="69273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FFFF00"/>
              </a:highlight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5281312-1744-464B-9CC0-05E3A627A72C}"/>
              </a:ext>
            </a:extLst>
          </p:cNvPr>
          <p:cNvSpPr/>
          <p:nvPr/>
        </p:nvSpPr>
        <p:spPr>
          <a:xfrm>
            <a:off x="9388859" y="3359727"/>
            <a:ext cx="1168977" cy="692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BB51806-CC46-456E-965E-5DC8D7CD083E}"/>
              </a:ext>
            </a:extLst>
          </p:cNvPr>
          <p:cNvSpPr/>
          <p:nvPr/>
        </p:nvSpPr>
        <p:spPr>
          <a:xfrm>
            <a:off x="10687722" y="3359726"/>
            <a:ext cx="1168977" cy="692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428C801-9B5A-4D64-A58F-B688D5A07F25}"/>
              </a:ext>
            </a:extLst>
          </p:cNvPr>
          <p:cNvSpPr/>
          <p:nvPr/>
        </p:nvSpPr>
        <p:spPr>
          <a:xfrm>
            <a:off x="322790" y="2008909"/>
            <a:ext cx="1168977" cy="69273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9C809BC-BF30-499C-BEB0-33B04FD49392}"/>
              </a:ext>
            </a:extLst>
          </p:cNvPr>
          <p:cNvSpPr/>
          <p:nvPr/>
        </p:nvSpPr>
        <p:spPr>
          <a:xfrm>
            <a:off x="1621653" y="2008908"/>
            <a:ext cx="1168977" cy="69273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410C0D7-642A-42A8-9BE2-0C848BC8161A}"/>
              </a:ext>
            </a:extLst>
          </p:cNvPr>
          <p:cNvSpPr/>
          <p:nvPr/>
        </p:nvSpPr>
        <p:spPr>
          <a:xfrm>
            <a:off x="2920518" y="2008909"/>
            <a:ext cx="1168977" cy="692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F2D8D05-363B-4A6C-A6E4-F57F6E9C056F}"/>
              </a:ext>
            </a:extLst>
          </p:cNvPr>
          <p:cNvSpPr/>
          <p:nvPr/>
        </p:nvSpPr>
        <p:spPr>
          <a:xfrm>
            <a:off x="4219381" y="2008908"/>
            <a:ext cx="1168977" cy="692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1A75A97-880C-4093-8D2E-A0F21AE8F100}"/>
              </a:ext>
            </a:extLst>
          </p:cNvPr>
          <p:cNvSpPr/>
          <p:nvPr/>
        </p:nvSpPr>
        <p:spPr>
          <a:xfrm>
            <a:off x="5518244" y="2008909"/>
            <a:ext cx="1168977" cy="692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43217BF-03FD-4143-BBED-897600783E22}"/>
              </a:ext>
            </a:extLst>
          </p:cNvPr>
          <p:cNvSpPr/>
          <p:nvPr/>
        </p:nvSpPr>
        <p:spPr>
          <a:xfrm>
            <a:off x="6808448" y="2008908"/>
            <a:ext cx="1168977" cy="692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C4BD706-C79C-46EB-9D55-669BE00457FA}"/>
              </a:ext>
            </a:extLst>
          </p:cNvPr>
          <p:cNvSpPr/>
          <p:nvPr/>
        </p:nvSpPr>
        <p:spPr>
          <a:xfrm>
            <a:off x="8107313" y="2008909"/>
            <a:ext cx="1168977" cy="69273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FFFF00"/>
              </a:highlight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1992923-5681-41D3-9183-2FC3FFC3D007}"/>
              </a:ext>
            </a:extLst>
          </p:cNvPr>
          <p:cNvSpPr/>
          <p:nvPr/>
        </p:nvSpPr>
        <p:spPr>
          <a:xfrm>
            <a:off x="9388858" y="2008908"/>
            <a:ext cx="1168977" cy="692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51E4ABD-40F6-4022-B71B-74F876BCE403}"/>
              </a:ext>
            </a:extLst>
          </p:cNvPr>
          <p:cNvSpPr/>
          <p:nvPr/>
        </p:nvSpPr>
        <p:spPr>
          <a:xfrm>
            <a:off x="10687721" y="2008907"/>
            <a:ext cx="1168977" cy="692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08D63A1-782E-4CB6-A582-233540608E94}"/>
              </a:ext>
            </a:extLst>
          </p:cNvPr>
          <p:cNvSpPr/>
          <p:nvPr/>
        </p:nvSpPr>
        <p:spPr>
          <a:xfrm>
            <a:off x="322791" y="4719205"/>
            <a:ext cx="1168977" cy="69273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682C544-6449-46EF-86E6-8ABAB0EA3266}"/>
              </a:ext>
            </a:extLst>
          </p:cNvPr>
          <p:cNvSpPr/>
          <p:nvPr/>
        </p:nvSpPr>
        <p:spPr>
          <a:xfrm>
            <a:off x="1621654" y="4719204"/>
            <a:ext cx="1168977" cy="69273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D24C3C0-C5E6-4581-B865-CC395E888BF9}"/>
              </a:ext>
            </a:extLst>
          </p:cNvPr>
          <p:cNvSpPr/>
          <p:nvPr/>
        </p:nvSpPr>
        <p:spPr>
          <a:xfrm>
            <a:off x="2920519" y="4719205"/>
            <a:ext cx="1168977" cy="692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BC3DFE1-0962-439C-9B41-6D0FBA53AA83}"/>
              </a:ext>
            </a:extLst>
          </p:cNvPr>
          <p:cNvSpPr/>
          <p:nvPr/>
        </p:nvSpPr>
        <p:spPr>
          <a:xfrm>
            <a:off x="4219382" y="4719204"/>
            <a:ext cx="1168977" cy="692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DA27906-FF23-4557-A4C8-F1659C7A9C2B}"/>
              </a:ext>
            </a:extLst>
          </p:cNvPr>
          <p:cNvSpPr/>
          <p:nvPr/>
        </p:nvSpPr>
        <p:spPr>
          <a:xfrm>
            <a:off x="5518245" y="4719205"/>
            <a:ext cx="1168977" cy="692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BF8B616-4F2F-4A76-806C-FFB02E665636}"/>
              </a:ext>
            </a:extLst>
          </p:cNvPr>
          <p:cNvSpPr/>
          <p:nvPr/>
        </p:nvSpPr>
        <p:spPr>
          <a:xfrm>
            <a:off x="6808449" y="4719204"/>
            <a:ext cx="1168977" cy="692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02B638A-223D-477E-995E-3934AE69FDC7}"/>
              </a:ext>
            </a:extLst>
          </p:cNvPr>
          <p:cNvSpPr/>
          <p:nvPr/>
        </p:nvSpPr>
        <p:spPr>
          <a:xfrm>
            <a:off x="8107314" y="4719205"/>
            <a:ext cx="1168977" cy="69273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FFFF00"/>
              </a:highlight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60FBB1C-3F68-4669-9A9B-E5C5B679FE27}"/>
              </a:ext>
            </a:extLst>
          </p:cNvPr>
          <p:cNvSpPr/>
          <p:nvPr/>
        </p:nvSpPr>
        <p:spPr>
          <a:xfrm>
            <a:off x="9388859" y="4719204"/>
            <a:ext cx="1168977" cy="692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A933BCF-A5CF-4F59-A31E-B5388E6A1C3D}"/>
              </a:ext>
            </a:extLst>
          </p:cNvPr>
          <p:cNvSpPr/>
          <p:nvPr/>
        </p:nvSpPr>
        <p:spPr>
          <a:xfrm>
            <a:off x="10687722" y="4719203"/>
            <a:ext cx="1168977" cy="692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AD6DAFC-F751-4E29-AA66-ABD3389682CF}"/>
              </a:ext>
            </a:extLst>
          </p:cNvPr>
          <p:cNvSpPr txBox="1"/>
          <p:nvPr/>
        </p:nvSpPr>
        <p:spPr>
          <a:xfrm>
            <a:off x="1554546" y="2069063"/>
            <a:ext cx="1331768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b="1" dirty="0">
                <a:latin typeface="Calibri"/>
                <a:cs typeface="Calibri"/>
              </a:rPr>
              <a:t>Ping pong feature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22790" y="2654878"/>
            <a:ext cx="2281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Uros </a:t>
            </a:r>
            <a:r>
              <a:rPr lang="en-US" dirty="0" err="1"/>
              <a:t>Jovanovi</a:t>
            </a:r>
            <a:r>
              <a:rPr lang="sr-Latn-RS" dirty="0"/>
              <a:t>ć</a:t>
            </a:r>
            <a:endParaRPr lang="sr-Cyrl-RS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AD6DAFC-F751-4E29-AA66-ABD3389682CF}"/>
              </a:ext>
            </a:extLst>
          </p:cNvPr>
          <p:cNvSpPr txBox="1"/>
          <p:nvPr/>
        </p:nvSpPr>
        <p:spPr>
          <a:xfrm>
            <a:off x="1520343" y="3428136"/>
            <a:ext cx="1400174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b="1" dirty="0">
                <a:latin typeface="Calibri"/>
                <a:cs typeface="Calibri"/>
              </a:rPr>
              <a:t>Ping pong feature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AD6DAFC-F751-4E29-AA66-ABD3389682CF}"/>
              </a:ext>
            </a:extLst>
          </p:cNvPr>
          <p:cNvSpPr txBox="1"/>
          <p:nvPr/>
        </p:nvSpPr>
        <p:spPr>
          <a:xfrm>
            <a:off x="2822670" y="3413323"/>
            <a:ext cx="1331768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b="1" dirty="0">
                <a:latin typeface="Calibri"/>
                <a:cs typeface="Calibri"/>
              </a:rPr>
              <a:t>Controller system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AD6DAFC-F751-4E29-AA66-ABD3389682CF}"/>
              </a:ext>
            </a:extLst>
          </p:cNvPr>
          <p:cNvSpPr txBox="1"/>
          <p:nvPr/>
        </p:nvSpPr>
        <p:spPr>
          <a:xfrm>
            <a:off x="4130193" y="3413322"/>
            <a:ext cx="1331768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b="1" dirty="0">
                <a:latin typeface="Calibri"/>
                <a:cs typeface="Calibri"/>
              </a:rPr>
              <a:t>Collision system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AD6DAFC-F751-4E29-AA66-ABD3389682CF}"/>
              </a:ext>
            </a:extLst>
          </p:cNvPr>
          <p:cNvSpPr txBox="1"/>
          <p:nvPr/>
        </p:nvSpPr>
        <p:spPr>
          <a:xfrm>
            <a:off x="5452003" y="3413322"/>
            <a:ext cx="1331768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b="1" dirty="0">
                <a:latin typeface="Calibri"/>
                <a:cs typeface="Calibri"/>
              </a:rPr>
              <a:t>Collision system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AD6DAFC-F751-4E29-AA66-ABD3389682CF}"/>
              </a:ext>
            </a:extLst>
          </p:cNvPr>
          <p:cNvSpPr txBox="1"/>
          <p:nvPr/>
        </p:nvSpPr>
        <p:spPr>
          <a:xfrm>
            <a:off x="9338202" y="3421072"/>
            <a:ext cx="1331768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b="1" dirty="0">
                <a:latin typeface="Calibri"/>
                <a:cs typeface="Calibri"/>
              </a:rPr>
              <a:t>Map Tile System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AD6DAFC-F751-4E29-AA66-ABD3389682CF}"/>
              </a:ext>
            </a:extLst>
          </p:cNvPr>
          <p:cNvSpPr txBox="1"/>
          <p:nvPr/>
        </p:nvSpPr>
        <p:spPr>
          <a:xfrm>
            <a:off x="10652217" y="3428135"/>
            <a:ext cx="1429186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b="1" dirty="0">
                <a:latin typeface="Calibri"/>
                <a:cs typeface="Calibri"/>
              </a:rPr>
              <a:t>Camera system fix / Final polishing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322790" y="4061708"/>
            <a:ext cx="2499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Svetozar</a:t>
            </a:r>
            <a:r>
              <a:rPr lang="en-US" dirty="0"/>
              <a:t> </a:t>
            </a:r>
            <a:r>
              <a:rPr lang="en-US" dirty="0" err="1"/>
              <a:t>Jovanovi</a:t>
            </a:r>
            <a:r>
              <a:rPr lang="sr-Latn-RS" dirty="0"/>
              <a:t>ć</a:t>
            </a:r>
            <a:endParaRPr lang="sr-Cyrl-RS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AD6DAFC-F751-4E29-AA66-ABD3389682CF}"/>
              </a:ext>
            </a:extLst>
          </p:cNvPr>
          <p:cNvSpPr txBox="1"/>
          <p:nvPr/>
        </p:nvSpPr>
        <p:spPr>
          <a:xfrm>
            <a:off x="1563205" y="4791122"/>
            <a:ext cx="1331768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b="1" dirty="0">
                <a:latin typeface="Calibri"/>
                <a:cs typeface="Calibri"/>
              </a:rPr>
              <a:t>Ping pong feature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AD6DAFC-F751-4E29-AA66-ABD3389682CF}"/>
              </a:ext>
            </a:extLst>
          </p:cNvPr>
          <p:cNvSpPr txBox="1"/>
          <p:nvPr/>
        </p:nvSpPr>
        <p:spPr>
          <a:xfrm>
            <a:off x="238799" y="4779240"/>
            <a:ext cx="1331768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b="1" dirty="0">
                <a:latin typeface="Calibri"/>
                <a:cs typeface="Calibri"/>
              </a:rPr>
              <a:t>Dagger practice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AD6DAFC-F751-4E29-AA66-ABD3389682CF}"/>
              </a:ext>
            </a:extLst>
          </p:cNvPr>
          <p:cNvSpPr txBox="1"/>
          <p:nvPr/>
        </p:nvSpPr>
        <p:spPr>
          <a:xfrm>
            <a:off x="2827000" y="4776308"/>
            <a:ext cx="1331768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b="1" dirty="0">
                <a:latin typeface="Calibri"/>
                <a:cs typeface="Calibri"/>
              </a:rPr>
              <a:t>Controller system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7AD6DAFC-F751-4E29-AA66-ABD3389682CF}"/>
              </a:ext>
            </a:extLst>
          </p:cNvPr>
          <p:cNvSpPr txBox="1"/>
          <p:nvPr/>
        </p:nvSpPr>
        <p:spPr>
          <a:xfrm>
            <a:off x="4169160" y="4776307"/>
            <a:ext cx="1331768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b="1" dirty="0">
                <a:latin typeface="Calibri"/>
                <a:cs typeface="Calibri"/>
              </a:rPr>
              <a:t>Collision system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AD6DAFC-F751-4E29-AA66-ABD3389682CF}"/>
              </a:ext>
            </a:extLst>
          </p:cNvPr>
          <p:cNvSpPr txBox="1"/>
          <p:nvPr/>
        </p:nvSpPr>
        <p:spPr>
          <a:xfrm>
            <a:off x="5420397" y="4796601"/>
            <a:ext cx="1331768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b="1" dirty="0">
                <a:latin typeface="Calibri"/>
                <a:cs typeface="Calibri"/>
              </a:rPr>
              <a:t>Map Tile System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7AD6DAFC-F751-4E29-AA66-ABD3389682CF}"/>
              </a:ext>
            </a:extLst>
          </p:cNvPr>
          <p:cNvSpPr txBox="1"/>
          <p:nvPr/>
        </p:nvSpPr>
        <p:spPr>
          <a:xfrm>
            <a:off x="9307462" y="4778191"/>
            <a:ext cx="1331768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b="1" dirty="0">
                <a:latin typeface="Calibri"/>
                <a:cs typeface="Calibri"/>
              </a:rPr>
              <a:t>Map Tile System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350787" y="1351411"/>
            <a:ext cx="2281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Aleksa </a:t>
            </a:r>
            <a:r>
              <a:rPr lang="en-US" dirty="0" err="1"/>
              <a:t>Jovanovi</a:t>
            </a:r>
            <a:r>
              <a:rPr lang="sr-Latn-RS" dirty="0"/>
              <a:t>ć</a:t>
            </a:r>
            <a:endParaRPr lang="sr-Cyrl-RS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7AD6DAFC-F751-4E29-AA66-ABD3389682CF}"/>
              </a:ext>
            </a:extLst>
          </p:cNvPr>
          <p:cNvSpPr txBox="1"/>
          <p:nvPr/>
        </p:nvSpPr>
        <p:spPr>
          <a:xfrm>
            <a:off x="289885" y="2061093"/>
            <a:ext cx="1331768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b="1" dirty="0">
                <a:latin typeface="Calibri"/>
                <a:cs typeface="Calibri"/>
              </a:rPr>
              <a:t>Dagger practice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7AD6DAFC-F751-4E29-AA66-ABD3389682CF}"/>
              </a:ext>
            </a:extLst>
          </p:cNvPr>
          <p:cNvSpPr txBox="1"/>
          <p:nvPr/>
        </p:nvSpPr>
        <p:spPr>
          <a:xfrm>
            <a:off x="271704" y="3404459"/>
            <a:ext cx="1331768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b="1" dirty="0">
                <a:latin typeface="Calibri"/>
                <a:cs typeface="Calibri"/>
              </a:rPr>
              <a:t>Dagger practice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7AD6DAFC-F751-4E29-AA66-ABD3389682CF}"/>
              </a:ext>
            </a:extLst>
          </p:cNvPr>
          <p:cNvSpPr txBox="1"/>
          <p:nvPr/>
        </p:nvSpPr>
        <p:spPr>
          <a:xfrm>
            <a:off x="2847781" y="2060037"/>
            <a:ext cx="1331768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b="1" dirty="0">
                <a:latin typeface="Calibri"/>
                <a:cs typeface="Calibri"/>
              </a:rPr>
              <a:t>Controller system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AD6DAFC-F751-4E29-AA66-ABD3389682CF}"/>
              </a:ext>
            </a:extLst>
          </p:cNvPr>
          <p:cNvSpPr txBox="1"/>
          <p:nvPr/>
        </p:nvSpPr>
        <p:spPr>
          <a:xfrm>
            <a:off x="4150975" y="2069063"/>
            <a:ext cx="1331768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b="1" dirty="0">
                <a:latin typeface="Calibri"/>
                <a:cs typeface="Calibri"/>
              </a:rPr>
              <a:t>Camera system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7AD6DAFC-F751-4E29-AA66-ABD3389682CF}"/>
              </a:ext>
            </a:extLst>
          </p:cNvPr>
          <p:cNvSpPr txBox="1"/>
          <p:nvPr/>
        </p:nvSpPr>
        <p:spPr>
          <a:xfrm>
            <a:off x="5463260" y="2078200"/>
            <a:ext cx="1331768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b="1" dirty="0">
                <a:latin typeface="Calibri"/>
                <a:cs typeface="Calibri"/>
              </a:rPr>
              <a:t>Collision system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7AD6DAFC-F751-4E29-AA66-ABD3389682CF}"/>
              </a:ext>
            </a:extLst>
          </p:cNvPr>
          <p:cNvSpPr txBox="1"/>
          <p:nvPr/>
        </p:nvSpPr>
        <p:spPr>
          <a:xfrm>
            <a:off x="6758949" y="2087337"/>
            <a:ext cx="14338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b="1" dirty="0">
                <a:latin typeface="Calibri"/>
                <a:cs typeface="Calibri"/>
              </a:rPr>
              <a:t>Rocket system / Collectibles system</a:t>
            </a:r>
          </a:p>
          <a:p>
            <a:endParaRPr lang="en-US" sz="1200" b="1" dirty="0">
              <a:latin typeface="Calibri"/>
              <a:cs typeface="Calibri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7AD6DAFC-F751-4E29-AA66-ABD3389682CF}"/>
              </a:ext>
            </a:extLst>
          </p:cNvPr>
          <p:cNvSpPr txBox="1"/>
          <p:nvPr/>
        </p:nvSpPr>
        <p:spPr>
          <a:xfrm>
            <a:off x="9362592" y="2060037"/>
            <a:ext cx="133176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b="1" dirty="0">
                <a:latin typeface="Calibri"/>
                <a:cs typeface="Calibri"/>
              </a:rPr>
              <a:t>Start screen / Player stats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7AD6DAFC-F751-4E29-AA66-ABD3389682CF}"/>
              </a:ext>
            </a:extLst>
          </p:cNvPr>
          <p:cNvSpPr txBox="1"/>
          <p:nvPr/>
        </p:nvSpPr>
        <p:spPr>
          <a:xfrm>
            <a:off x="10614114" y="2085005"/>
            <a:ext cx="142918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b="1" dirty="0">
                <a:latin typeface="Calibri"/>
                <a:cs typeface="Calibri"/>
              </a:rPr>
              <a:t>Camera system fix /</a:t>
            </a:r>
          </a:p>
          <a:p>
            <a:r>
              <a:rPr lang="en-US" sz="1200" b="1" dirty="0">
                <a:latin typeface="Calibri"/>
                <a:cs typeface="Calibri"/>
              </a:rPr>
              <a:t>Upgrade system /</a:t>
            </a:r>
          </a:p>
          <a:p>
            <a:r>
              <a:rPr lang="en-US" sz="1200" b="1" dirty="0">
                <a:latin typeface="Calibri"/>
                <a:cs typeface="Calibri"/>
              </a:rPr>
              <a:t>Final polishing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8AE08AF-A1C6-4833-B96D-4117ACEA1371}"/>
              </a:ext>
            </a:extLst>
          </p:cNvPr>
          <p:cNvSpPr txBox="1"/>
          <p:nvPr/>
        </p:nvSpPr>
        <p:spPr>
          <a:xfrm>
            <a:off x="10606325" y="4792347"/>
            <a:ext cx="133176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b="1" dirty="0">
                <a:latin typeface="Calibri"/>
                <a:cs typeface="Calibri"/>
              </a:rPr>
              <a:t>Bug fixes /</a:t>
            </a:r>
          </a:p>
          <a:p>
            <a:r>
              <a:rPr lang="en-US" sz="1200" b="1" dirty="0">
                <a:latin typeface="Calibri"/>
                <a:cs typeface="Calibri"/>
              </a:rPr>
              <a:t>Final polishing</a:t>
            </a:r>
          </a:p>
        </p:txBody>
      </p:sp>
    </p:spTree>
    <p:extLst>
      <p:ext uri="{BB962C8B-B14F-4D97-AF65-F5344CB8AC3E}">
        <p14:creationId xmlns:p14="http://schemas.microsoft.com/office/powerpoint/2010/main" val="7806505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7C4802-CB4C-4479-9414-D6081527F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/>
              </a:rPr>
              <a:t>Postmortem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F1A8F3-0DC7-42A6-86DC-EE5C56EBA9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Calibri"/>
                <a:cs typeface="Calibri"/>
              </a:rPr>
              <a:t>What went well?</a:t>
            </a:r>
          </a:p>
          <a:p>
            <a:pPr lvl="1"/>
            <a:r>
              <a:rPr lang="en-US" sz="3400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Calibri"/>
                <a:cs typeface="Calibri"/>
              </a:rPr>
              <a:t>Teamwork. We really understand and help each other as if we’ve been working for years together</a:t>
            </a:r>
          </a:p>
          <a:p>
            <a:pPr lvl="1"/>
            <a:r>
              <a:rPr lang="en-US" sz="3400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Calibri"/>
                <a:cs typeface="Calibri"/>
              </a:rPr>
              <a:t>Making all the system went without any hiccups and problems</a:t>
            </a:r>
          </a:p>
        </p:txBody>
      </p:sp>
    </p:spTree>
    <p:extLst>
      <p:ext uri="{BB962C8B-B14F-4D97-AF65-F5344CB8AC3E}">
        <p14:creationId xmlns:p14="http://schemas.microsoft.com/office/powerpoint/2010/main" val="28105076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7C4802-CB4C-4479-9414-D6081527F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/>
              </a:rPr>
              <a:t>Postmortem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F1A8F3-0DC7-42A6-86DC-EE5C56EBA9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Calibri"/>
                <a:cs typeface="Calibri"/>
              </a:rPr>
              <a:t>Things we were planning to add</a:t>
            </a:r>
          </a:p>
          <a:p>
            <a:pPr lvl="1"/>
            <a:r>
              <a:rPr lang="en-US" sz="3400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Calibri"/>
                <a:cs typeface="Calibri"/>
              </a:rPr>
              <a:t>True multiplayer</a:t>
            </a:r>
          </a:p>
          <a:p>
            <a:pPr lvl="1"/>
            <a:r>
              <a:rPr lang="en-US" sz="3200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Calibri"/>
                <a:cs typeface="Calibri"/>
              </a:rPr>
              <a:t>a circle around the map that shrinks every few seconds and the players need to stay in that circle          otherwise their health would decrease </a:t>
            </a:r>
          </a:p>
          <a:p>
            <a:pPr lvl="1"/>
            <a:endParaRPr lang="en-US" sz="3400" b="1" u="sng" dirty="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793719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7C4802-CB4C-4479-9414-D6081527F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/>
              </a:rPr>
              <a:t>Postmortem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F1A8F3-0DC7-42A6-86DC-EE5C56EBA9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Calibri"/>
                <a:cs typeface="Calibri"/>
              </a:rPr>
              <a:t>What went wrong?</a:t>
            </a:r>
          </a:p>
          <a:p>
            <a:pPr lvl="1"/>
            <a:r>
              <a:rPr lang="en-US" sz="3400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Calibri"/>
                <a:cs typeface="Calibri"/>
              </a:rPr>
              <a:t>if we had had a little more time we would have finished everything</a:t>
            </a:r>
          </a:p>
        </p:txBody>
      </p:sp>
    </p:spTree>
    <p:extLst>
      <p:ext uri="{BB962C8B-B14F-4D97-AF65-F5344CB8AC3E}">
        <p14:creationId xmlns:p14="http://schemas.microsoft.com/office/powerpoint/2010/main" val="18434336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7C4802-CB4C-4479-9414-D6081527F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/>
              </a:rPr>
              <a:t>Postmortem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F1A8F3-0DC7-42A6-86DC-EE5C56EBA9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Calibri"/>
                <a:cs typeface="Calibri"/>
              </a:rPr>
              <a:t>If we could start over, what would we do differently?</a:t>
            </a:r>
          </a:p>
          <a:p>
            <a:pPr lvl="1"/>
            <a:r>
              <a:rPr lang="en-US" sz="3400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Calibri"/>
                <a:cs typeface="Calibri"/>
              </a:rPr>
              <a:t>Put more time in this project and organize a bit better</a:t>
            </a:r>
          </a:p>
          <a:p>
            <a:endParaRPr lang="en-US" sz="3600" b="1" u="sng" dirty="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415339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7C4802-CB4C-4479-9414-D6081527F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/>
              </a:rPr>
              <a:t>Team project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F1A8F3-0DC7-42A6-86DC-EE5C56EBA9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3600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Calibri"/>
                <a:cs typeface="Calibri"/>
              </a:rPr>
              <a:t>Tank</a:t>
            </a:r>
            <a:r>
              <a:rPr lang="sr-Latn-RS" sz="3600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Calibri"/>
                <a:cs typeface="Calibri"/>
              </a:rPr>
              <a:t> </a:t>
            </a:r>
            <a:r>
              <a:rPr lang="en-US" sz="3600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Calibri"/>
                <a:cs typeface="Calibri"/>
              </a:rPr>
              <a:t>Warfare, battle between two tanks with powerups and upgrades</a:t>
            </a:r>
          </a:p>
          <a:p>
            <a:r>
              <a:rPr lang="sr-Latn-RS" sz="3600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Calibri"/>
                <a:cs typeface="Calibri"/>
              </a:rPr>
              <a:t>If you </a:t>
            </a:r>
            <a:r>
              <a:rPr lang="en-US" sz="3600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Calibri"/>
                <a:cs typeface="Calibri"/>
              </a:rPr>
              <a:t>like tank games, top-down and arena shooters you will like this too</a:t>
            </a:r>
          </a:p>
          <a:p>
            <a:r>
              <a:rPr lang="en-US" sz="3600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Calibri"/>
                <a:cs typeface="Calibri"/>
              </a:rPr>
              <a:t>Can be found here:  </a:t>
            </a:r>
            <a:endParaRPr lang="sr-Latn-RS" sz="3600" dirty="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latin typeface="Calibri"/>
              <a:cs typeface="Calibri"/>
            </a:endParaRPr>
          </a:p>
          <a:p>
            <a:pPr marL="0" indent="0">
              <a:buNone/>
            </a:pPr>
            <a:r>
              <a:rPr lang="sr-Latn-RS" sz="2800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Calibri"/>
                <a:cs typeface="Calibri"/>
              </a:rPr>
              <a:t>    </a:t>
            </a:r>
            <a:r>
              <a:rPr lang="sr-Latn-RS" sz="2800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Calibri"/>
                <a:cs typeface="Calibri"/>
                <a:hlinkClick r:id="rId3"/>
              </a:rPr>
              <a:t>github.com/UbiBelETF/dagger/tree/team/jovanovici/m</a:t>
            </a:r>
            <a:r>
              <a:rPr lang="en-US" sz="2800" dirty="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Calibri"/>
                <a:cs typeface="Calibri"/>
                <a:hlinkClick r:id="rId3"/>
              </a:rPr>
              <a:t>ain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9993358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7C4802-CB4C-4479-9414-D6081527F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/>
              </a:rPr>
              <a:t>Postmortem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F1A8F3-0DC7-42A6-86DC-EE5C56EBA9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3600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Calibri"/>
                <a:cs typeface="Calibri"/>
              </a:rPr>
              <a:t>the biggest things we've learned from this experience: </a:t>
            </a:r>
          </a:p>
          <a:p>
            <a:pPr lvl="1"/>
            <a:r>
              <a:rPr lang="en-US" sz="3400" dirty="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Calibri"/>
                <a:cs typeface="Calibri"/>
              </a:rPr>
              <a:t>Git</a:t>
            </a:r>
            <a:endParaRPr lang="en-US" sz="3400" dirty="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latin typeface="Calibri"/>
              <a:cs typeface="Calibri"/>
            </a:endParaRPr>
          </a:p>
          <a:p>
            <a:pPr lvl="1"/>
            <a:r>
              <a:rPr lang="en-US" sz="3400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Calibri"/>
                <a:cs typeface="Calibri"/>
              </a:rPr>
              <a:t>ECS Framework</a:t>
            </a:r>
          </a:p>
          <a:p>
            <a:pPr lvl="1"/>
            <a:r>
              <a:rPr lang="en-US" sz="3400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Calibri"/>
                <a:cs typeface="Calibri"/>
              </a:rPr>
              <a:t>Game making process</a:t>
            </a:r>
          </a:p>
          <a:p>
            <a:pPr lvl="1"/>
            <a:r>
              <a:rPr lang="en-US" sz="3400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Calibri"/>
                <a:cs typeface="Calibri"/>
              </a:rPr>
              <a:t>Teamwork</a:t>
            </a:r>
          </a:p>
        </p:txBody>
      </p:sp>
    </p:spTree>
    <p:extLst>
      <p:ext uri="{BB962C8B-B14F-4D97-AF65-F5344CB8AC3E}">
        <p14:creationId xmlns:p14="http://schemas.microsoft.com/office/powerpoint/2010/main" val="13564294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7C4802-CB4C-4479-9414-D6081527F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/>
              </a:rPr>
              <a:t>Gameplay gifs</a:t>
            </a:r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DC61304-7E1F-4D58-8FC9-FC9D805960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1306" y="1959429"/>
            <a:ext cx="5909388" cy="4432041"/>
          </a:xfrm>
        </p:spPr>
      </p:pic>
    </p:spTree>
    <p:extLst>
      <p:ext uri="{BB962C8B-B14F-4D97-AF65-F5344CB8AC3E}">
        <p14:creationId xmlns:p14="http://schemas.microsoft.com/office/powerpoint/2010/main" val="4153541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7C4802-CB4C-4479-9414-D6081527F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/>
              </a:rPr>
              <a:t>Gameplay gifs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BE85D70-DD76-4AC6-87A7-5DCF3F992B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9212" y="1996752"/>
            <a:ext cx="5833576" cy="4375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1049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7C4802-CB4C-4479-9414-D6081527F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/>
              </a:rPr>
              <a:t>We want to share...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F1A8F3-0DC7-42A6-86DC-EE5C56EBA9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Calibri"/>
                <a:cs typeface="Calibri"/>
              </a:rPr>
              <a:t>This was really good and fun experience, and a place where we learned a lot about teamwork, organization and game development. </a:t>
            </a:r>
          </a:p>
        </p:txBody>
      </p:sp>
    </p:spTree>
    <p:extLst>
      <p:ext uri="{BB962C8B-B14F-4D97-AF65-F5344CB8AC3E}">
        <p14:creationId xmlns:p14="http://schemas.microsoft.com/office/powerpoint/2010/main" val="28536173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7C4802-CB4C-4479-9414-D6081527F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>
                <a:effectLst/>
              </a:rPr>
              <a:t>Thank you!</a:t>
            </a:r>
            <a:endParaRPr lang="en-US" sz="4800">
              <a:effectLst>
                <a:glow rad="38100">
                  <a:prstClr val="black">
                    <a:lumMod val="65000"/>
                    <a:lumOff val="35000"/>
                    <a:alpha val="40000"/>
                  </a:prstClr>
                </a:glow>
                <a:outerShdw blurRad="28575" dist="38100" dir="14040000" algn="tl" rotWithShape="0">
                  <a:srgbClr val="000000">
                    <a:alpha val="25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126443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7C4802-CB4C-4479-9414-D6081527F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>
                <a:effectLst/>
              </a:rPr>
              <a:t>Questions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2533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7C4802-CB4C-4479-9414-D6081527F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/>
              </a:rPr>
              <a:t>Team members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F1A8F3-0DC7-42A6-86DC-EE5C56EBA9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Calibri"/>
                <a:cs typeface="Calibri"/>
              </a:rPr>
              <a:t>Uros </a:t>
            </a:r>
            <a:r>
              <a:rPr lang="en-US" sz="3600" dirty="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Calibri"/>
                <a:cs typeface="Calibri"/>
              </a:rPr>
              <a:t>Jovanovi</a:t>
            </a:r>
            <a:r>
              <a:rPr lang="sr-Latn-RS" sz="3600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Calibri"/>
                <a:cs typeface="Calibri"/>
              </a:rPr>
              <a:t>ć</a:t>
            </a:r>
          </a:p>
          <a:p>
            <a:r>
              <a:rPr lang="en-US" sz="3600" dirty="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Calibri"/>
                <a:cs typeface="Calibri"/>
              </a:rPr>
              <a:t>Svetozar</a:t>
            </a:r>
            <a:r>
              <a:rPr lang="en-US" sz="3600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Calibri"/>
                <a:cs typeface="Calibri"/>
              </a:rPr>
              <a:t> </a:t>
            </a:r>
            <a:r>
              <a:rPr lang="en-US" sz="3600" dirty="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Calibri"/>
                <a:cs typeface="Calibri"/>
              </a:rPr>
              <a:t>Jovanovi</a:t>
            </a:r>
            <a:r>
              <a:rPr lang="sr-Latn-RS" sz="3600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Calibri"/>
                <a:cs typeface="Calibri"/>
              </a:rPr>
              <a:t>ć</a:t>
            </a:r>
            <a:endParaRPr lang="en-US" sz="3600" dirty="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latin typeface="Calibri"/>
              <a:cs typeface="Calibri"/>
            </a:endParaRPr>
          </a:p>
          <a:p>
            <a:r>
              <a:rPr lang="en-US" sz="3600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Calibri"/>
                <a:cs typeface="Calibri"/>
              </a:rPr>
              <a:t>Aleksa </a:t>
            </a:r>
            <a:r>
              <a:rPr lang="en-US" sz="3600" dirty="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Calibri"/>
                <a:cs typeface="Calibri"/>
              </a:rPr>
              <a:t>Jovanovi</a:t>
            </a:r>
            <a:r>
              <a:rPr lang="sr-Latn-RS" sz="3600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Calibri"/>
                <a:cs typeface="Calibri"/>
              </a:rPr>
              <a:t>ć</a:t>
            </a:r>
          </a:p>
        </p:txBody>
      </p:sp>
    </p:spTree>
    <p:extLst>
      <p:ext uri="{BB962C8B-B14F-4D97-AF65-F5344CB8AC3E}">
        <p14:creationId xmlns:p14="http://schemas.microsoft.com/office/powerpoint/2010/main" val="15379039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046" y="147781"/>
            <a:ext cx="9905998" cy="1905000"/>
          </a:xfrm>
        </p:spPr>
        <p:txBody>
          <a:bodyPr/>
          <a:lstStyle/>
          <a:p>
            <a:r>
              <a:rPr lang="en-US" dirty="0">
                <a:effectLst/>
              </a:rPr>
              <a:t>Look OF the game</a:t>
            </a:r>
            <a:endParaRPr lang="sr-Cyrl-RS" dirty="0"/>
          </a:p>
        </p:txBody>
      </p:sp>
      <p:sp>
        <p:nvSpPr>
          <p:cNvPr id="5" name="TextBox 4"/>
          <p:cNvSpPr txBox="1"/>
          <p:nvPr/>
        </p:nvSpPr>
        <p:spPr>
          <a:xfrm>
            <a:off x="6530109" y="2161309"/>
            <a:ext cx="527688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map is big, filled with trees and buildings.</a:t>
            </a:r>
          </a:p>
          <a:p>
            <a:r>
              <a:rPr lang="en-US" dirty="0"/>
              <a:t>They are a good way to hide and evade enemy attacks.</a:t>
            </a:r>
          </a:p>
          <a:p>
            <a:r>
              <a:rPr lang="en-US" dirty="0"/>
              <a:t>There are also powerups and coins that can be collected. </a:t>
            </a:r>
          </a:p>
          <a:p>
            <a:r>
              <a:rPr lang="en-US" dirty="0"/>
              <a:t>There are four types of powerups, extra life, health, shield and fire rate up.</a:t>
            </a:r>
          </a:p>
          <a:p>
            <a:r>
              <a:rPr lang="en-US" dirty="0"/>
              <a:t>Coins can be collected to upgrade your tank.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188E9D2-5471-4422-A671-85F61A5E3B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345" y="1578223"/>
            <a:ext cx="6113134" cy="4478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7415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7C4802-CB4C-4479-9414-D6081527F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mechanic </a:t>
            </a:r>
            <a:endParaRPr lang="en-US" dirty="0">
              <a:effectLst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F1A8F3-0DC7-42A6-86DC-EE5C56EBA9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The players can move around the map, collect powerups and coins and                fire in order to defeat the other tank</a:t>
            </a:r>
          </a:p>
        </p:txBody>
      </p:sp>
    </p:spTree>
    <p:extLst>
      <p:ext uri="{BB962C8B-B14F-4D97-AF65-F5344CB8AC3E}">
        <p14:creationId xmlns:p14="http://schemas.microsoft.com/office/powerpoint/2010/main" val="31393284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7C4802-CB4C-4479-9414-D6081527F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description</a:t>
            </a:r>
            <a:endParaRPr lang="en-US" dirty="0">
              <a:effectLst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F1A8F3-0DC7-42A6-86DC-EE5C56EBA9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This is the world of warfare between two tanks that fight in the middle of a small town</a:t>
            </a:r>
          </a:p>
          <a:p>
            <a:r>
              <a:rPr lang="en-US" sz="3600" dirty="0"/>
              <a:t>They are the only survivors of the fighting forces, so whoever wins this battle wins the war</a:t>
            </a:r>
            <a:endParaRPr lang="sr-Cyrl-RS" sz="3600" dirty="0"/>
          </a:p>
        </p:txBody>
      </p:sp>
    </p:spTree>
    <p:extLst>
      <p:ext uri="{BB962C8B-B14F-4D97-AF65-F5344CB8AC3E}">
        <p14:creationId xmlns:p14="http://schemas.microsoft.com/office/powerpoint/2010/main" val="27011876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7C4802-CB4C-4479-9414-D6081527F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ENDGAME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F1A8F3-0DC7-42A6-86DC-EE5C56EBA9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Your goal is to defeat the enemy tank</a:t>
            </a:r>
          </a:p>
          <a:p>
            <a:r>
              <a:rPr lang="en-US" sz="3600" dirty="0"/>
              <a:t>The game is finished when your opponent runs out of lives and health</a:t>
            </a:r>
            <a:endParaRPr lang="sr-Cyrl-RS" sz="3600" dirty="0"/>
          </a:p>
        </p:txBody>
      </p:sp>
    </p:spTree>
    <p:extLst>
      <p:ext uri="{BB962C8B-B14F-4D97-AF65-F5344CB8AC3E}">
        <p14:creationId xmlns:p14="http://schemas.microsoft.com/office/powerpoint/2010/main" val="4678382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7C4802-CB4C-4479-9414-D6081527F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Obstacles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F1A8F3-0DC7-42A6-86DC-EE5C56EBA9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Winning in this battle is hard because there are powerups and one upgrade that gives the opponent huge advantage.</a:t>
            </a:r>
            <a:endParaRPr lang="sr-Cyrl-RS" sz="3600" dirty="0"/>
          </a:p>
        </p:txBody>
      </p:sp>
    </p:spTree>
    <p:extLst>
      <p:ext uri="{BB962C8B-B14F-4D97-AF65-F5344CB8AC3E}">
        <p14:creationId xmlns:p14="http://schemas.microsoft.com/office/powerpoint/2010/main" val="31767315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7C4802-CB4C-4479-9414-D6081527F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/>
              </a:rPr>
              <a:t>Game features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F1A8F3-0DC7-42A6-86DC-EE5C56EBA9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602" y="2229852"/>
            <a:ext cx="10681619" cy="3753853"/>
          </a:xfrm>
        </p:spPr>
        <p:txBody>
          <a:bodyPr>
            <a:normAutofit/>
          </a:bodyPr>
          <a:lstStyle/>
          <a:p>
            <a:r>
              <a:rPr lang="en-US" sz="3200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Calibri"/>
                <a:cs typeface="Calibri"/>
              </a:rPr>
              <a:t>Controls: </a:t>
            </a:r>
          </a:p>
          <a:p>
            <a:pPr marL="0" indent="0">
              <a:buNone/>
            </a:pPr>
            <a:r>
              <a:rPr lang="en-US" sz="3200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Calibri"/>
                <a:cs typeface="Calibri"/>
              </a:rPr>
              <a:t>	</a:t>
            </a:r>
            <a:r>
              <a:rPr lang="en-US" sz="2400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Calibri"/>
                <a:cs typeface="Calibri"/>
              </a:rPr>
              <a:t>One tank is moving on AWSD, fires on space and is upgraded on left shift</a:t>
            </a:r>
          </a:p>
          <a:p>
            <a:pPr marL="0" indent="0">
              <a:buNone/>
            </a:pPr>
            <a:r>
              <a:rPr lang="en-US" sz="2400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Calibri"/>
                <a:cs typeface="Calibri"/>
              </a:rPr>
              <a:t>	The other one is moving on arrow keys, fires on right ctrl</a:t>
            </a:r>
          </a:p>
          <a:p>
            <a:pPr marL="0" indent="0">
              <a:buNone/>
            </a:pPr>
            <a:r>
              <a:rPr lang="en-US" sz="2400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Calibri"/>
                <a:cs typeface="Calibri"/>
              </a:rPr>
              <a:t>	and is upgraded on right shift</a:t>
            </a:r>
          </a:p>
          <a:p>
            <a:pPr marL="0" indent="0">
              <a:buNone/>
            </a:pPr>
            <a:r>
              <a:rPr lang="en-US" sz="2400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Calibri"/>
                <a:cs typeface="Calibri"/>
              </a:rPr>
              <a:t>	Game menu navigation is using the mouse or space key.</a:t>
            </a:r>
          </a:p>
          <a:p>
            <a:pPr lvl="1"/>
            <a:r>
              <a:rPr lang="en-US" sz="2800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Calibri"/>
                <a:cs typeface="Calibri"/>
              </a:rPr>
              <a:t>Implemented by the </a:t>
            </a:r>
            <a:r>
              <a:rPr lang="en-US" sz="2800" b="1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Calibri"/>
                <a:cs typeface="Calibri"/>
              </a:rPr>
              <a:t>whole team</a:t>
            </a:r>
            <a:endParaRPr lang="en-US" sz="2800" dirty="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232102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A9E023"/>
      </a:accent1>
      <a:accent2>
        <a:srgbClr val="1FCDB6"/>
      </a:accent2>
      <a:accent3>
        <a:srgbClr val="5F99C9"/>
      </a:accent3>
      <a:accent4>
        <a:srgbClr val="AE65D1"/>
      </a:accent4>
      <a:accent5>
        <a:srgbClr val="D06423"/>
      </a:accent5>
      <a:accent6>
        <a:srgbClr val="DCAB11"/>
      </a:accent6>
      <a:hlink>
        <a:srgbClr val="ADE133"/>
      </a:hlink>
      <a:folHlink>
        <a:srgbClr val="C2EA66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1FEE2289-88FB-467C-9C9A-54F3C85768F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BF4FC3654A02A4AA0F53DD2B17DC915" ma:contentTypeVersion="10" ma:contentTypeDescription="Create a new document." ma:contentTypeScope="" ma:versionID="be78877ccf3a2335ee8e091422177aa9">
  <xsd:schema xmlns:xsd="http://www.w3.org/2001/XMLSchema" xmlns:xs="http://www.w3.org/2001/XMLSchema" xmlns:p="http://schemas.microsoft.com/office/2006/metadata/properties" xmlns:ns3="11d24074-c925-483a-acf0-31f80aab0ec5" xmlns:ns4="bf68041c-02f8-41db-a416-2300ebf7d28e" targetNamespace="http://schemas.microsoft.com/office/2006/metadata/properties" ma:root="true" ma:fieldsID="ec369109d6ff55ec96cb4f2f41be74fd" ns3:_="" ns4:_="">
    <xsd:import namespace="11d24074-c925-483a-acf0-31f80aab0ec5"/>
    <xsd:import namespace="bf68041c-02f8-41db-a416-2300ebf7d28e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DateTaken" minOccurs="0"/>
                <xsd:element ref="ns4:MediaServiceOCR" minOccurs="0"/>
                <xsd:element ref="ns4:MediaServiceGenerationTime" minOccurs="0"/>
                <xsd:element ref="ns4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1d24074-c925-483a-acf0-31f80aab0ec5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f68041c-02f8-41db-a416-2300ebf7d28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9BBEB150-C749-4179-83CC-25CA007A4D7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2429340-C948-4C92-AB8F-23E22F6C3627}">
  <ds:schemaRefs>
    <ds:schemaRef ds:uri="11d24074-c925-483a-acf0-31f80aab0ec5"/>
    <ds:schemaRef ds:uri="bf68041c-02f8-41db-a416-2300ebf7d28e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223BF998-18EB-4574-9FFA-A1AF84A43567}">
  <ds:schemaRefs>
    <ds:schemaRef ds:uri="http://schemas.microsoft.com/office/2006/documentManagement/types"/>
    <ds:schemaRef ds:uri="http://purl.org/dc/terms/"/>
    <ds:schemaRef ds:uri="http://purl.org/dc/elements/1.1/"/>
    <ds:schemaRef ds:uri="http://schemas.microsoft.com/office/2006/metadata/properties"/>
    <ds:schemaRef ds:uri="bf68041c-02f8-41db-a416-2300ebf7d28e"/>
    <ds:schemaRef ds:uri="http://www.w3.org/XML/1998/namespace"/>
    <ds:schemaRef ds:uri="http://schemas.microsoft.com/office/infopath/2007/PartnerControls"/>
    <ds:schemaRef ds:uri="http://schemas.openxmlformats.org/package/2006/metadata/core-properties"/>
    <ds:schemaRef ds:uri="11d24074-c925-483a-acf0-31f80aab0ec5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589</TotalTime>
  <Words>1201</Words>
  <Application>Microsoft Office PowerPoint</Application>
  <PresentationFormat>Widescreen</PresentationFormat>
  <Paragraphs>206</Paragraphs>
  <Slides>25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Century Gothic</vt:lpstr>
      <vt:lpstr>Calibri</vt:lpstr>
      <vt:lpstr>Ubisoft Sans Bold</vt:lpstr>
      <vt:lpstr>Arial</vt:lpstr>
      <vt:lpstr>Mesh</vt:lpstr>
      <vt:lpstr>      by Jovanovići</vt:lpstr>
      <vt:lpstr>Team project</vt:lpstr>
      <vt:lpstr>Team members</vt:lpstr>
      <vt:lpstr>Look OF the game</vt:lpstr>
      <vt:lpstr>MAIN mechanic </vt:lpstr>
      <vt:lpstr>Setting description</vt:lpstr>
      <vt:lpstr>ENDGAME</vt:lpstr>
      <vt:lpstr>Obstacles</vt:lpstr>
      <vt:lpstr>Game features</vt:lpstr>
      <vt:lpstr>Game features</vt:lpstr>
      <vt:lpstr>Game features</vt:lpstr>
      <vt:lpstr>Game features</vt:lpstr>
      <vt:lpstr>Game features</vt:lpstr>
      <vt:lpstr>Game features</vt:lpstr>
      <vt:lpstr>PowerPoint Presentation</vt:lpstr>
      <vt:lpstr>Postmortem</vt:lpstr>
      <vt:lpstr>Postmortem</vt:lpstr>
      <vt:lpstr>Postmortem</vt:lpstr>
      <vt:lpstr>Postmortem</vt:lpstr>
      <vt:lpstr>Postmortem</vt:lpstr>
      <vt:lpstr>Gameplay gifs</vt:lpstr>
      <vt:lpstr>Gameplay gifs</vt:lpstr>
      <vt:lpstr>We want to share...</vt:lpstr>
      <vt:lpstr>Thank you!</vt:lpstr>
      <vt:lpstr>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GAME PROGRAMMING IN C++</dc:title>
  <dc:creator>Daniil Privalov</dc:creator>
  <cp:lastModifiedBy>Алекса Јовановић</cp:lastModifiedBy>
  <cp:revision>516</cp:revision>
  <dcterms:created xsi:type="dcterms:W3CDTF">2020-10-30T10:47:28Z</dcterms:created>
  <dcterms:modified xsi:type="dcterms:W3CDTF">2020-12-26T13:20:11Z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0x0101001BF4FC3654A02A4AA0F53DD2B17DC915</vt:lpwstr>
  </property>
</Properties>
</file>